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9" r:id="rId6"/>
    <p:sldId id="300" r:id="rId7"/>
    <p:sldId id="301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294" r:id="rId20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erdana Pro" panose="020B060403050404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6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berg, Jeffery - FS, UT" userId="afad0340-7634-41be-b368-f9a48436a6b6" providerId="ADAL" clId="{1C749AA9-F9B0-4B3E-8F1B-B0394F869F43}"/>
    <pc:docChg chg="modSld">
      <pc:chgData name="Jasberg, Jeffery - FS, UT" userId="afad0340-7634-41be-b368-f9a48436a6b6" providerId="ADAL" clId="{1C749AA9-F9B0-4B3E-8F1B-B0394F869F43}" dt="2026-02-04T18:38:29.723" v="0" actId="14100"/>
      <pc:docMkLst>
        <pc:docMk/>
      </pc:docMkLst>
      <pc:sldChg chg="modSp mod">
        <pc:chgData name="Jasberg, Jeffery - FS, UT" userId="afad0340-7634-41be-b368-f9a48436a6b6" providerId="ADAL" clId="{1C749AA9-F9B0-4B3E-8F1B-B0394F869F43}" dt="2026-02-04T18:38:29.723" v="0" actId="14100"/>
        <pc:sldMkLst>
          <pc:docMk/>
          <pc:sldMk cId="1169250742" sldId="310"/>
        </pc:sldMkLst>
        <pc:picChg chg="mod">
          <ac:chgData name="Jasberg, Jeffery - FS, UT" userId="afad0340-7634-41be-b368-f9a48436a6b6" providerId="ADAL" clId="{1C749AA9-F9B0-4B3E-8F1B-B0394F869F43}" dt="2026-02-04T18:38:29.723" v="0" actId="14100"/>
          <ac:picMkLst>
            <pc:docMk/>
            <pc:sldMk cId="1169250742" sldId="310"/>
            <ac:picMk id="5" creationId="{30D694BF-E8F4-67F3-0DB2-DA5A785E97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D805-6933-3D7F-3D49-C291F3A4F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03B65-B20C-BF45-886A-0A14D9254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AEA9F-EEE9-7086-D2F4-6612E1C6E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B460-6F81-E23F-5E1D-3804CBB08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6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/>
              <a:t>Review</a:t>
            </a:r>
            <a:r>
              <a:rPr lang="en-US" baseline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-250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/>
              <a:t> </a:t>
            </a:r>
            <a:r>
              <a:rPr lang="en-US" i="1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0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0A43-22CF-8C31-8FED-268C7FC3C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1ECF8-74F2-C84A-83E7-25C571434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DC9D9-3281-9A88-EAE4-09430EA71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17A11-EF0F-F92A-4912-E578247E9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9195-6FC7-DA23-F188-B682A541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80117-7A7C-66F6-A366-0226C65CC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09888-A18D-B684-0F21-2E3475A97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98E69-3C70-D619-C682-12416E645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09F4D-C6A9-319A-C1CB-1539F3131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1EDC6-A12D-8F1F-EF85-97D52F3D2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F55A8-8B70-A230-2A91-F4D447B18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CEE2-A37C-C3BA-11AF-E650C8F05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9895-6137-2302-2599-F2E5AAF11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CBA37-B7D1-F0C4-BD63-90B73F6C1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88E9B-5F7C-E705-93A1-72B99BA2B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6381D-D3D9-65C7-E659-59575D280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07735-31E2-40C8-5DFA-46ED83CF5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BDC89-D5CA-6BBC-8ABD-7CB8224F5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0C582-21A0-9E52-2A4E-E855E71D5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5312C-4C9F-8E68-3703-719E4B56B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E6D9-C561-29B4-F32A-DD21E9C22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E90F1-A25A-4FDC-35B3-E8CDDCE21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40C88-0F6B-E4AB-7F11-BD359F379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1864B-6B5B-1B8F-54F3-C4297BDFD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3: Radios</a:t>
            </a:r>
            <a:endParaRPr lang="en-US" sz="1200" b="1" i="0" u="none" strike="noStrike" kern="1200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D-311 Unit 3: </a:t>
            </a:r>
            <a:r>
              <a:rPr lang="en-US" altLang="en-US">
                <a:solidFill>
                  <a:schemeClr val="bg1"/>
                </a:solidFill>
              </a:rPr>
              <a:t>Radios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9706-B491-4945-B949-2D7B18D3E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210E-B410-89A2-8CF3-4CD25DC6C2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763000" cy="137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Common Radio Vocabulary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976C1-1AB4-3F5D-1954-9F64138B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6433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1800">
                <a:latin typeface="Verdana Pro"/>
                <a:ea typeface="Verdana"/>
              </a:rPr>
              <a:t>Clear and Concise Radio Communication and Documentation</a:t>
            </a:r>
            <a:endParaRPr lang="en-US" sz="1800" b="0">
              <a:solidFill>
                <a:srgbClr val="000000"/>
              </a:solidFill>
              <a:latin typeface="Verdana Pro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B49660-ACA4-7A65-35EC-4CA3B11DA0C5}"/>
              </a:ext>
            </a:extLst>
          </p:cNvPr>
          <p:cNvSpPr txBox="1"/>
          <p:nvPr/>
        </p:nvSpPr>
        <p:spPr>
          <a:xfrm>
            <a:off x="914400" y="2514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Standby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75A8C-F58B-13E4-CCBE-23E23E86B3A8}"/>
              </a:ext>
            </a:extLst>
          </p:cNvPr>
          <p:cNvSpPr txBox="1"/>
          <p:nvPr/>
        </p:nvSpPr>
        <p:spPr>
          <a:xfrm>
            <a:off x="2895600" y="2514600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Break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20C2B-BE80-61CF-8BEC-CCC8D496B587}"/>
              </a:ext>
            </a:extLst>
          </p:cNvPr>
          <p:cNvSpPr txBox="1"/>
          <p:nvPr/>
        </p:nvSpPr>
        <p:spPr>
          <a:xfrm>
            <a:off x="4953000" y="2469136"/>
            <a:ext cx="457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Emergency traffic only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9FEA78-E77C-B033-D4EB-A99ACC4FA07B}"/>
              </a:ext>
            </a:extLst>
          </p:cNvPr>
          <p:cNvSpPr txBox="1"/>
          <p:nvPr/>
        </p:nvSpPr>
        <p:spPr>
          <a:xfrm>
            <a:off x="911198" y="3198167"/>
            <a:ext cx="1984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Disregard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1A64A-21AA-0E59-A960-48DBEB8CDFA8}"/>
              </a:ext>
            </a:extLst>
          </p:cNvPr>
          <p:cNvSpPr txBox="1"/>
          <p:nvPr/>
        </p:nvSpPr>
        <p:spPr>
          <a:xfrm>
            <a:off x="2895600" y="3198167"/>
            <a:ext cx="205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Any others?</a:t>
            </a:r>
          </a:p>
        </p:txBody>
      </p:sp>
      <p:pic>
        <p:nvPicPr>
          <p:cNvPr id="24" name="Picture 23" descr="A picture containing outdoor, grass, mountain, person">
            <a:extLst>
              <a:ext uri="{FF2B5EF4-FFF2-40B4-BE49-F238E27FC236}">
                <a16:creationId xmlns:a16="http://schemas.microsoft.com/office/drawing/2014/main" id="{70B38668-177F-0B56-A057-50FAAE621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13022"/>
            <a:ext cx="3657600" cy="2435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0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EA4F-D726-0E22-B911-A9B61043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ontent Placeholder 1">
            <a:extLst>
              <a:ext uri="{FF2B5EF4-FFF2-40B4-BE49-F238E27FC236}">
                <a16:creationId xmlns:a16="http://schemas.microsoft.com/office/drawing/2014/main" id="{04490503-1966-00C4-4027-03D1CF243E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/>
              <a:t>Consoles and radio systems will vary by center.</a:t>
            </a:r>
          </a:p>
          <a:p>
            <a:endParaRPr lang="en-US" b="0"/>
          </a:p>
          <a:p>
            <a:r>
              <a:rPr lang="en-US" b="0"/>
              <a:t>Have a working knowledge of the consoles.</a:t>
            </a:r>
          </a:p>
          <a:p>
            <a:endParaRPr lang="en-US" b="0"/>
          </a:p>
          <a:p>
            <a:r>
              <a:rPr lang="en-US" b="0"/>
              <a:t>Know locations of repeaters in the field to communicate with personnel efficiently.</a:t>
            </a:r>
          </a:p>
          <a:p>
            <a:endParaRPr lang="en-US" b="0"/>
          </a:p>
          <a:p>
            <a:r>
              <a:rPr lang="en-US" b="0"/>
              <a:t>Knowledge of different frequencies and their uses.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D7DCA-02D8-3E0C-B808-DE2ED502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Radio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CEBF8-A9AF-5536-32C2-C77D6056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9674"/>
            <a:ext cx="4204709" cy="2251151"/>
          </a:xfrm>
          <a:prstGeom prst="rect">
            <a:avLst/>
          </a:prstGeom>
        </p:spPr>
      </p:pic>
      <p:pic>
        <p:nvPicPr>
          <p:cNvPr id="1026" name="Picture 6" descr="C:\DeLorme Docs\Print\LPNF SITES V5.jpg">
            <a:extLst>
              <a:ext uri="{FF2B5EF4-FFF2-40B4-BE49-F238E27FC236}">
                <a16:creationId xmlns:a16="http://schemas.microsoft.com/office/drawing/2014/main" id="{3930F584-2775-5136-6DBA-B60AC75C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15279"/>
          <a:stretch>
            <a:fillRect/>
          </a:stretch>
        </p:blipFill>
        <p:spPr bwMode="auto">
          <a:xfrm>
            <a:off x="4610099" y="3459736"/>
            <a:ext cx="4585709" cy="295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27DC9-06A6-6F5A-0A76-727FA9BB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0557-B112-7138-5EEF-850090D4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Frequencies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47AC2-460B-5F45-DE82-A0F8F6014D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700" y="1843612"/>
            <a:ext cx="8610600" cy="1066800"/>
          </a:xfrm>
        </p:spPr>
        <p:txBody>
          <a:bodyPr/>
          <a:lstStyle/>
          <a:p>
            <a:r>
              <a:rPr lang="en-US"/>
              <a:t>RX (Receive) &amp; TX (Transmit)</a:t>
            </a:r>
          </a:p>
          <a:p>
            <a:pPr lvl="1"/>
            <a:r>
              <a:rPr lang="en-US" b="0"/>
              <a:t>Simplex vs. Duplex</a:t>
            </a:r>
          </a:p>
          <a:p>
            <a:pPr lvl="1"/>
            <a:r>
              <a:rPr lang="en-US" b="0"/>
              <a:t>Tone Guard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EE8DA0-BDEA-FB97-0AF5-5CE0FA4CF360}"/>
              </a:ext>
            </a:extLst>
          </p:cNvPr>
          <p:cNvSpPr txBox="1">
            <a:spLocks/>
          </p:cNvSpPr>
          <p:nvPr/>
        </p:nvSpPr>
        <p:spPr>
          <a:xfrm>
            <a:off x="266700" y="2893207"/>
            <a:ext cx="8610600" cy="78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Actual frequency &amp; tone guard numbers available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791E0-5AEB-3437-3F88-74D03F7BB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45" y="1234708"/>
            <a:ext cx="5969308" cy="368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6EE2A9-1555-E254-060A-C44FD76EA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246" y="999746"/>
            <a:ext cx="5969307" cy="234962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12A5428-69E2-259F-4CA2-7882E713CB3E}"/>
              </a:ext>
            </a:extLst>
          </p:cNvPr>
          <p:cNvSpPr txBox="1">
            <a:spLocks/>
          </p:cNvSpPr>
          <p:nvPr/>
        </p:nvSpPr>
        <p:spPr>
          <a:xfrm>
            <a:off x="266700" y="3423237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Channel designators</a:t>
            </a:r>
          </a:p>
          <a:p>
            <a:pPr lvl="1" fontAlgn="auto">
              <a:spcAft>
                <a:spcPts val="0"/>
              </a:spcAft>
            </a:pPr>
            <a:r>
              <a:rPr lang="en-US" b="0"/>
              <a:t>Local (repeater) name</a:t>
            </a:r>
          </a:p>
          <a:p>
            <a:pPr lvl="1" fontAlgn="auto">
              <a:spcAft>
                <a:spcPts val="0"/>
              </a:spcAft>
            </a:pPr>
            <a:r>
              <a:rPr lang="en-US" b="0"/>
              <a:t>Frequency pairs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7CFFB15-C1C8-E8FC-C825-4626AB05FA37}"/>
              </a:ext>
            </a:extLst>
          </p:cNvPr>
          <p:cNvSpPr txBox="1">
            <a:spLocks/>
          </p:cNvSpPr>
          <p:nvPr/>
        </p:nvSpPr>
        <p:spPr>
          <a:xfrm>
            <a:off x="266700" y="4486363"/>
            <a:ext cx="8610600" cy="78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Bleed over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2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DB17E-B32B-7B96-2782-74014F82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C80BD64-796A-D4DB-E050-8E67E9B19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0400" y="990600"/>
            <a:ext cx="5791200" cy="167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Emergency Traffic:</a:t>
            </a:r>
          </a:p>
          <a:p>
            <a:r>
              <a:rPr lang="en-US"/>
              <a:t>Always has priority</a:t>
            </a:r>
          </a:p>
          <a:p>
            <a:r>
              <a:rPr lang="en-US"/>
              <a:t>It is the dispatcher’s responsibility to manage frequencies.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F892C-51F3-EC5F-4141-14CB590757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933" b="2"/>
          <a:stretch/>
        </p:blipFill>
        <p:spPr>
          <a:xfrm>
            <a:off x="138193" y="1709980"/>
            <a:ext cx="2880986" cy="304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428F0-D35D-02AC-94D2-9A095FDB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Frequency Management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3EB989D-5359-085D-A599-2A3DB0A8AEC2}"/>
              </a:ext>
            </a:extLst>
          </p:cNvPr>
          <p:cNvSpPr txBox="1">
            <a:spLocks/>
          </p:cNvSpPr>
          <p:nvPr/>
        </p:nvSpPr>
        <p:spPr>
          <a:xfrm>
            <a:off x="3200400" y="3046078"/>
            <a:ext cx="5791200" cy="266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What is emergency traffic</a:t>
            </a:r>
          </a:p>
          <a:p>
            <a:pPr fontAlgn="auto">
              <a:spcAft>
                <a:spcPts val="0"/>
              </a:spcAft>
            </a:pPr>
            <a:r>
              <a:rPr lang="en-US" b="0"/>
              <a:t>Wildfires</a:t>
            </a:r>
          </a:p>
          <a:p>
            <a:pPr fontAlgn="auto">
              <a:spcAft>
                <a:spcPts val="0"/>
              </a:spcAft>
            </a:pPr>
            <a:r>
              <a:rPr lang="en-US" b="0"/>
              <a:t>Medical aids</a:t>
            </a:r>
          </a:p>
          <a:p>
            <a:pPr fontAlgn="auto">
              <a:spcAft>
                <a:spcPts val="0"/>
              </a:spcAft>
            </a:pPr>
            <a:r>
              <a:rPr lang="en-US" b="0"/>
              <a:t>Law enforcement</a:t>
            </a:r>
          </a:p>
          <a:p>
            <a:pPr fontAlgn="auto">
              <a:spcAft>
                <a:spcPts val="0"/>
              </a:spcAft>
            </a:pPr>
            <a:r>
              <a:rPr lang="en-US" b="0"/>
              <a:t>Vehicle accidents</a:t>
            </a:r>
          </a:p>
          <a:p>
            <a:pPr fontAlgn="auto">
              <a:spcAft>
                <a:spcPts val="0"/>
              </a:spcAft>
            </a:pPr>
            <a:r>
              <a:rPr lang="en-US" b="0"/>
              <a:t>Any others?</a:t>
            </a:r>
          </a:p>
          <a:p>
            <a:pPr fontAlgn="auto">
              <a:spcAft>
                <a:spcPts val="0"/>
              </a:spcAft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1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FC9B-2F41-4870-7A97-D5135C7FE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833BE1D-5851-447C-8758-1AA67DC2E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0400" y="990600"/>
            <a:ext cx="57912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On-going incidents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Once an incident becomes extended, incidents should have their own frequencies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AB819-E3D4-62EE-72D9-5B8B4021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Frequency Management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FEF9726-C093-766C-F4B1-76BB14BD4335}"/>
              </a:ext>
            </a:extLst>
          </p:cNvPr>
          <p:cNvSpPr txBox="1">
            <a:spLocks/>
          </p:cNvSpPr>
          <p:nvPr/>
        </p:nvSpPr>
        <p:spPr>
          <a:xfrm>
            <a:off x="3200400" y="2944266"/>
            <a:ext cx="5791200" cy="1551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Which frequencies should be ordered?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/>
              <a:t>Ground tactical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/>
              <a:t>Command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/>
              <a:t>Air–to–Ground (A/G)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b="0"/>
          </a:p>
          <a:p>
            <a:pPr marL="0" indent="0" fontAlgn="auto">
              <a:spcAft>
                <a:spcPts val="0"/>
              </a:spcAft>
              <a:buNone/>
            </a:pPr>
            <a:endParaRPr lang="en-US" b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6246E3F-BBCA-5AFD-BDE8-CE88CF464D45}"/>
              </a:ext>
            </a:extLst>
          </p:cNvPr>
          <p:cNvSpPr txBox="1">
            <a:spLocks/>
          </p:cNvSpPr>
          <p:nvPr/>
        </p:nvSpPr>
        <p:spPr>
          <a:xfrm>
            <a:off x="3218329" y="4724400"/>
            <a:ext cx="57912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b="0"/>
              <a:t>Any issues with national frequencies, such as bleed over, need to relayed to your GACC as soon as possible. Additional frequencies may be needed to prevent communication concerns.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37BE2-E85C-6A62-1290-0A3FA8C9E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" y="1571152"/>
            <a:ext cx="3200400" cy="4273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0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D2BDA-14D3-9BBB-F83D-DA5C71F9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725C7C-A1CD-B981-C692-FED13A2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067"/>
            <a:ext cx="9144000" cy="5714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AC955-0EBC-E4F7-C9DF-7F79189E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1" y="0"/>
            <a:ext cx="9144000" cy="1056467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Verdana"/>
              </a:rPr>
              <a:t>Communications with Aircraft</a:t>
            </a:r>
            <a:br>
              <a:rPr lang="en-US">
                <a:latin typeface="Verdana"/>
                <a:ea typeface="Verdana"/>
              </a:rPr>
            </a:br>
            <a:r>
              <a:rPr lang="en-US" sz="1800">
                <a:latin typeface="Verdana Pro"/>
                <a:ea typeface="Verdana"/>
              </a:rPr>
              <a:t>Frequencies Used by Agency and Cooperator Aircraft</a:t>
            </a:r>
            <a:endParaRPr lang="en-US" sz="1800">
              <a:latin typeface="Verdana"/>
              <a:ea typeface="Verdana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D62D23-1D6F-7DC6-D886-F21BAFF0703B}"/>
              </a:ext>
            </a:extLst>
          </p:cNvPr>
          <p:cNvSpPr txBox="1">
            <a:spLocks/>
          </p:cNvSpPr>
          <p:nvPr/>
        </p:nvSpPr>
        <p:spPr>
          <a:xfrm>
            <a:off x="76200" y="1053033"/>
            <a:ext cx="6400800" cy="199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0"/>
              <a:t>Local frequencies for take off and landing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0"/>
              <a:t>Local flight following frequencies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0"/>
              <a:t>Initial attack frequencies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593AD51-5F64-7A63-55BF-5EB7CE0E219F}"/>
              </a:ext>
            </a:extLst>
          </p:cNvPr>
          <p:cNvSpPr txBox="1">
            <a:spLocks/>
          </p:cNvSpPr>
          <p:nvPr/>
        </p:nvSpPr>
        <p:spPr>
          <a:xfrm>
            <a:off x="1676400" y="2895600"/>
            <a:ext cx="5791200" cy="1271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900"/>
              <a:t>Air Guard Frequency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b="0"/>
              <a:t>168.625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b="0"/>
              <a:t>For emergency aircraft traffic only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b="0"/>
              <a:t>Same frequency used for all centers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0"/>
          </a:p>
          <a:p>
            <a:pPr marL="0" indent="0" fontAlgn="auto">
              <a:spcAft>
                <a:spcPts val="0"/>
              </a:spcAft>
              <a:buNone/>
            </a:pPr>
            <a:endParaRPr lang="en-US" b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E06048C-99A7-18C0-6BD7-A5DCD91BEF8B}"/>
              </a:ext>
            </a:extLst>
          </p:cNvPr>
          <p:cNvSpPr txBox="1">
            <a:spLocks/>
          </p:cNvSpPr>
          <p:nvPr/>
        </p:nvSpPr>
        <p:spPr>
          <a:xfrm>
            <a:off x="3429000" y="4319067"/>
            <a:ext cx="5791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900"/>
              <a:t>National Flight Following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b="0"/>
              <a:t>168.650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b="0"/>
              <a:t>Used for flight following aircraft nationally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900" b="0"/>
              <a:t>Same frequency used for all centers for positive hand off.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8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8E016-1DF3-4268-9A61-5172395D0F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0">
                <a:solidFill>
                  <a:srgbClr val="FF0000"/>
                </a:solidFill>
              </a:rPr>
              <a:t>List three steps of clear and concise radio communication</a:t>
            </a:r>
          </a:p>
          <a:p>
            <a:endParaRPr lang="en-US" b="0">
              <a:solidFill>
                <a:srgbClr val="FF0000"/>
              </a:solidFill>
            </a:endParaRPr>
          </a:p>
          <a:p>
            <a:r>
              <a:rPr lang="en-US" b="0">
                <a:solidFill>
                  <a:srgbClr val="FF0000"/>
                </a:solidFill>
              </a:rPr>
              <a:t>List five standard radio traffic priorities</a:t>
            </a:r>
          </a:p>
          <a:p>
            <a:pPr marL="0" indent="0">
              <a:buNone/>
            </a:pPr>
            <a:endParaRPr lang="en-US" b="0">
              <a:solidFill>
                <a:srgbClr val="FF0000"/>
              </a:solidFill>
            </a:endParaRPr>
          </a:p>
          <a:p>
            <a:r>
              <a:rPr lang="en-US" b="0">
                <a:solidFill>
                  <a:srgbClr val="FF0000"/>
                </a:solidFill>
              </a:rPr>
              <a:t>Identify frequency and radio systems</a:t>
            </a:r>
          </a:p>
          <a:p>
            <a:endParaRPr lang="en-US" b="0">
              <a:solidFill>
                <a:srgbClr val="FF0000"/>
              </a:solidFill>
            </a:endParaRPr>
          </a:p>
          <a:p>
            <a:r>
              <a:rPr lang="en-US" b="0">
                <a:solidFill>
                  <a:srgbClr val="FF0000"/>
                </a:solidFill>
              </a:rPr>
              <a:t>Describe five methods of frequency management</a:t>
            </a:r>
          </a:p>
          <a:p>
            <a:endParaRPr lang="en-US" b="0">
              <a:solidFill>
                <a:srgbClr val="FF0000"/>
              </a:solidFill>
            </a:endParaRPr>
          </a:p>
          <a:p>
            <a:r>
              <a:rPr lang="en-US" b="0">
                <a:solidFill>
                  <a:srgbClr val="FF0000"/>
                </a:solidFill>
              </a:rPr>
              <a:t>List and describe three types of frequencies used for aircraft</a:t>
            </a:r>
          </a:p>
        </p:txBody>
      </p:sp>
      <p:pic>
        <p:nvPicPr>
          <p:cNvPr id="3" name="Picture 2" descr="A group of people watching fireworks&#10;&#10;AI-generated content may be incorrect.">
            <a:extLst>
              <a:ext uri="{FF2B5EF4-FFF2-40B4-BE49-F238E27FC236}">
                <a16:creationId xmlns:a16="http://schemas.microsoft.com/office/drawing/2014/main" id="{3811E10C-4C11-D593-9A6A-CA4395EA27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50"/>
            <a:ext cx="9144000" cy="565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">
            <a:extLst>
              <a:ext uri="{FF2B5EF4-FFF2-40B4-BE49-F238E27FC236}">
                <a16:creationId xmlns:a16="http://schemas.microsoft.com/office/drawing/2014/main" id="{7C02B315-936D-AA58-B703-76A36E7FA9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" y="1524000"/>
            <a:ext cx="9150554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686800" cy="4152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/>
              <a:t>Students will be able to :</a:t>
            </a:r>
          </a:p>
          <a:p>
            <a:pPr marL="0" indent="0">
              <a:buNone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List three steps of clear and concise radio communications.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List five standard radio traffic priorities.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Identify frequency types and radio systems.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Describe five methods of frequency management.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r>
              <a:rPr lang="en-US" b="0"/>
              <a:t>List and describe three types of frequencies used for aircraft.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A65D1DF-06E4-D6A0-D98B-8A95D1646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Purpose of communicating: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To convey important information </a:t>
            </a:r>
            <a:endParaRPr lang="en-US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Examples:</a:t>
            </a:r>
          </a:p>
          <a:p>
            <a:r>
              <a:rPr lang="en-US" b="0"/>
              <a:t>Life threatening, injury, major accidents</a:t>
            </a:r>
          </a:p>
          <a:p>
            <a:r>
              <a:rPr lang="en-US" b="0"/>
              <a:t>Flight following</a:t>
            </a:r>
          </a:p>
          <a:p>
            <a:r>
              <a:rPr lang="en-US" b="0"/>
              <a:t>New &amp; ongoing incidents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/>
              <a:t>Firefighter and public safety are always the first priority. </a:t>
            </a:r>
          </a:p>
        </p:txBody>
      </p:sp>
      <p:pic>
        <p:nvPicPr>
          <p:cNvPr id="6" name="Content Placeholder 6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55BDB030-4538-56DA-B7E3-C0E277783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8868"/>
          <a:stretch/>
        </p:blipFill>
        <p:spPr>
          <a:xfrm>
            <a:off x="228600" y="990600"/>
            <a:ext cx="5257800" cy="55626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A23C2D-026D-5748-A60B-CDF77842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Radio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7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167-C2EE-EFE8-8DD8-F1FA349295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219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Organize thoughts and actions to minimize airtime.</a:t>
            </a:r>
          </a:p>
          <a:p>
            <a:pPr marL="0" indent="0">
              <a:buNone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Meaningful information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Minimize radio traffic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Plan and organize messages.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Preplanning every message allows you to pre-read longer announcements, such as weather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83CF-D07F-B88F-D92A-3B98355F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2705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1600">
                <a:latin typeface="Verdana Pro"/>
                <a:ea typeface="Verdana"/>
              </a:rPr>
              <a:t>Clear and Concise Radio Communication and Documentation</a:t>
            </a:r>
            <a:endParaRPr lang="en-US" sz="1600">
              <a:ea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2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BBFB1-8D4E-3895-E228-F328DD69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68D241-DF3A-B203-3583-20B3898D5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108" b="23271"/>
          <a:stretch/>
        </p:blipFill>
        <p:spPr>
          <a:xfrm>
            <a:off x="20" y="3810000"/>
            <a:ext cx="9143980" cy="28194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8B4CA-E9F0-B38E-BB2A-0957035E15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455549"/>
            <a:ext cx="8686800" cy="259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/>
              <a:t>The dispatcher sets the tone of radio traffic</a:t>
            </a:r>
            <a:endParaRPr lang="en-US"/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Positive and professional manner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Gain composure before talking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DEFFB-3BD5-6301-8DA2-EBD97063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027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1800">
                <a:latin typeface="Verdana Pro"/>
                <a:ea typeface="Verdana"/>
              </a:rPr>
              <a:t>Clear and Concise Radio Communication and Documentation</a:t>
            </a:r>
            <a:endParaRPr lang="en-US" sz="1800">
              <a:ea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2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F50D-7100-A5D6-8308-F38AC60D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1ED531A-42AD-AF7D-DCA9-8040D83BE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48768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Radio Techniques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Keying the microphone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Wait up to three seconds before transmitting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Ensure volume is set to a reasonable level be able to hear incoming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Situational awareness of the microphone (no hot mics)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2BE68-D83C-CB05-9360-1E0953D1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30104" b="-1"/>
          <a:stretch/>
        </p:blipFill>
        <p:spPr>
          <a:xfrm>
            <a:off x="4876800" y="1600200"/>
            <a:ext cx="4267200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CB6DD-8063-A6D2-5826-A4BF36D6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7688"/>
          </a:xfrm>
        </p:spPr>
        <p:txBody>
          <a:bodyPr anchor="ctr">
            <a:normAutofit fontScale="90000"/>
          </a:bodyPr>
          <a:lstStyle/>
          <a:p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2000">
                <a:latin typeface="Verdana Pro"/>
                <a:ea typeface="Verdana"/>
              </a:rPr>
              <a:t>Clear and Concise Radio Communication and Documentation</a:t>
            </a:r>
            <a:endParaRPr lang="en-US" sz="2000" b="0">
              <a:solidFill>
                <a:srgbClr val="000000"/>
              </a:solidFill>
              <a:latin typeface="Verdana Pro"/>
              <a:ea typeface="Verdana"/>
            </a:endParaRPr>
          </a:p>
          <a:p>
            <a:endParaRPr lang="en-US">
              <a:ea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3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6BBDF-0BFB-50C2-330A-40783959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38CD5DD-43BC-D4AF-862B-EC556582DA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095213"/>
            <a:ext cx="9144000" cy="61993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DA283-86C8-C490-1301-1F75688AE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27" r="3" b="3"/>
          <a:stretch/>
        </p:blipFill>
        <p:spPr>
          <a:xfrm>
            <a:off x="20" y="1752600"/>
            <a:ext cx="4495780" cy="4800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CA37-3413-4232-AB5C-582DD02559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8200" y="1752600"/>
            <a:ext cx="44958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Radio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Understand information being passed and transmissions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Establish positive contacts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Clear channels when needed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Be prepared for emergency traffic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41976-F874-0F29-5573-59D02880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1800" b="0">
                <a:latin typeface="Verdana Pro"/>
                <a:ea typeface="Verdana"/>
              </a:rPr>
              <a:t>Clear and Concise Radio Communication and Documentation</a:t>
            </a:r>
            <a:endParaRPr lang="en-US" sz="1800" b="0">
              <a:solidFill>
                <a:srgbClr val="000000"/>
              </a:solidFill>
              <a:latin typeface="Verdana Pro"/>
              <a:ea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6F98-5B86-8C5F-EEF2-AADBDFAF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B724-01E5-4C6E-81D2-1B9D922BA8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6145060" cy="541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Use national and local forms for passing and receiving clear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Size-up Cards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Medical Incident Reports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/>
              <a:t>Missing Aircraft</a:t>
            </a:r>
          </a:p>
          <a:p>
            <a:pPr marL="0" indent="0">
              <a:buNone/>
            </a:pPr>
            <a:endParaRPr lang="en-US" b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694BF-E8F4-67F3-0DB2-DA5A785E97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47"/>
          <a:stretch/>
        </p:blipFill>
        <p:spPr>
          <a:xfrm>
            <a:off x="5325856" y="1858475"/>
            <a:ext cx="3665743" cy="469472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4E23B-2DD9-8EE0-FC8E-FD42A75B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450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1800">
                <a:latin typeface="Verdana Pro"/>
                <a:ea typeface="Verdana"/>
              </a:rPr>
              <a:t>Clear and Concise Radio Communication and Documentation</a:t>
            </a:r>
            <a:endParaRPr lang="en-US" sz="1800" b="0">
              <a:solidFill>
                <a:srgbClr val="000000"/>
              </a:solidFill>
              <a:latin typeface="Verdana Pro"/>
              <a:ea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2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51923-64D9-845E-B06A-3B8D06C25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CD8A-9307-1245-9EFE-5047B9A916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610532"/>
            <a:ext cx="8763000" cy="751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Use Clear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6D753-24DA-6A5B-C9FD-4AEFF019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0196"/>
          </a:xfrm>
        </p:spPr>
        <p:txBody>
          <a:bodyPr anchor="ctr">
            <a:normAutofit fontScale="90000"/>
          </a:bodyPr>
          <a:lstStyle/>
          <a:p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Radio Communication</a:t>
            </a:r>
            <a:br>
              <a:rPr lang="en-US">
                <a:latin typeface="Verdana"/>
                <a:ea typeface="Verdana"/>
              </a:rPr>
            </a:br>
            <a:r>
              <a:rPr lang="en-US" sz="1800">
                <a:latin typeface="Verdana Pro"/>
                <a:ea typeface="Verdana"/>
              </a:rPr>
              <a:t>Clear and Concise Radio Communication and Documentation</a:t>
            </a:r>
            <a:endParaRPr lang="en-US" sz="1800" b="0">
              <a:solidFill>
                <a:srgbClr val="000000"/>
              </a:solidFill>
              <a:latin typeface="Verdana Pro"/>
              <a:ea typeface="Verdana"/>
            </a:endParaRPr>
          </a:p>
          <a:p>
            <a:endParaRPr lang="en-US">
              <a:ea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1BDE9-D0F2-DED3-F087-FAB5B8E6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70" y="2667000"/>
            <a:ext cx="3454578" cy="3733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EE6B0-F5B7-6647-B434-0E4EC0CD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667000"/>
            <a:ext cx="2896873" cy="3848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6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221B39-D0D8-42FD-B2F0-148680B18245}"/>
</file>

<file path=customXml/itemProps2.xml><?xml version="1.0" encoding="utf-8"?>
<ds:datastoreItem xmlns:ds="http://schemas.openxmlformats.org/officeDocument/2006/customXml" ds:itemID="{6581FA87-526C-46C9-A40D-0D1C2A7FF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0D720F-2F41-468A-98D9-2CEA8CB918E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44c00d68-9f52-47a7-8813-63f8d220196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9d8fc27-fd5a-4b02-97d9-525c3a47b0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Office PowerPoint</Application>
  <PresentationFormat>On-screen Show (4:3)</PresentationFormat>
  <Paragraphs>199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Verdana Pro</vt:lpstr>
      <vt:lpstr>Courier New</vt:lpstr>
      <vt:lpstr>Calibri</vt:lpstr>
      <vt:lpstr>Arial</vt:lpstr>
      <vt:lpstr>Wingdings</vt:lpstr>
      <vt:lpstr>Verdana</vt:lpstr>
      <vt:lpstr>Custom Design</vt:lpstr>
      <vt:lpstr>D-311 Unit 3: Radios</vt:lpstr>
      <vt:lpstr>Objectives</vt:lpstr>
      <vt:lpstr>Radio Communication</vt:lpstr>
      <vt:lpstr>Radio Communication Clear and Concise Radio Communication and Documentation</vt:lpstr>
      <vt:lpstr>Radio Communication Clear and Concise Radio Communication and Documentation</vt:lpstr>
      <vt:lpstr> Radio Communication Clear and Concise Radio Communication and Documentation </vt:lpstr>
      <vt:lpstr>Radio Communication Clear and Concise Radio Communication and Documentation</vt:lpstr>
      <vt:lpstr>Radio Communication Clear and Concise Radio Communication and Documentation</vt:lpstr>
      <vt:lpstr> Radio Communication Clear and Concise Radio Communication and Documentation </vt:lpstr>
      <vt:lpstr>Radio Communication Clear and Concise Radio Communication and Documentation</vt:lpstr>
      <vt:lpstr>Radio Systems</vt:lpstr>
      <vt:lpstr>Frequencies</vt:lpstr>
      <vt:lpstr>Frequency Management</vt:lpstr>
      <vt:lpstr>Frequency Management</vt:lpstr>
      <vt:lpstr>Communications with Aircraft Frequencies Used by Agency and Cooperator Aircraft</vt:lpstr>
      <vt:lpstr>Summary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lastModifiedBy>Jasberg, Jeffery - FS, UT</cp:lastModifiedBy>
  <cp:revision>1</cp:revision>
  <cp:lastPrinted>2018-11-08T18:13:21Z</cp:lastPrinted>
  <dcterms:created xsi:type="dcterms:W3CDTF">2019-11-04T23:23:18Z</dcterms:created>
  <dcterms:modified xsi:type="dcterms:W3CDTF">2026-02-04T18:38:40Z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  <property fmtid="{D5CDD505-2E9C-101B-9397-08002B2CF9AE}" pid="5" name="MediaServiceImageTags">
    <vt:lpwstr/>
  </property>
</Properties>
</file>